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25" r:id="rId3"/>
    <p:sldId id="326" r:id="rId4"/>
    <p:sldId id="308" r:id="rId5"/>
    <p:sldId id="277" r:id="rId6"/>
    <p:sldId id="324" r:id="rId7"/>
    <p:sldId id="327" r:id="rId8"/>
    <p:sldId id="305" r:id="rId9"/>
    <p:sldId id="306" r:id="rId10"/>
    <p:sldId id="307" r:id="rId11"/>
    <p:sldId id="311" r:id="rId12"/>
    <p:sldId id="312" r:id="rId13"/>
    <p:sldId id="313" r:id="rId14"/>
    <p:sldId id="314" r:id="rId15"/>
    <p:sldId id="315" r:id="rId16"/>
    <p:sldId id="317" r:id="rId17"/>
    <p:sldId id="318" r:id="rId18"/>
    <p:sldId id="319" r:id="rId19"/>
    <p:sldId id="320" r:id="rId20"/>
    <p:sldId id="321" r:id="rId21"/>
    <p:sldId id="322" r:id="rId22"/>
    <p:sldId id="328" r:id="rId23"/>
    <p:sldId id="276" r:id="rId2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B5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4" autoAdjust="0"/>
    <p:restoredTop sz="94660" autoAdjust="0"/>
  </p:normalViewPr>
  <p:slideViewPr>
    <p:cSldViewPr>
      <p:cViewPr>
        <p:scale>
          <a:sx n="71" d="100"/>
          <a:sy n="71" d="100"/>
        </p:scale>
        <p:origin x="-113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8E628F55-9CC9-4FFD-8C11-3EBE906111A1}" type="datetimeFigureOut">
              <a:rPr lang="en-US"/>
              <a:pPr>
                <a:defRPr/>
              </a:pPr>
              <a:t>2/24/2014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12DAE23B-8E15-488D-AC48-036D092402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84A30E1E-9D6B-4C89-9710-578AD9888643}" type="datetimeFigureOut">
              <a:rPr lang="en-US"/>
              <a:pPr>
                <a:defRPr/>
              </a:pPr>
              <a:t>2/24/2014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53" tIns="48327" rIns="96653" bIns="48327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40817F79-2E86-4EB2-81B0-53A8B1477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0EFAE0-EE41-41F2-968C-955884E5FCFB}" type="slidenum">
              <a:rPr lang="en-US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339B6CB-627A-4F25-BAE8-1AC9AC30D272}" type="slidenum">
              <a:rPr lang="en-US">
                <a:latin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gray">
          <a:xfrm>
            <a:off x="0" y="1588"/>
            <a:ext cx="2209800" cy="313213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graphicFrame>
        <p:nvGraphicFramePr>
          <p:cNvPr id="5" name="Object 18"/>
          <p:cNvGraphicFramePr>
            <a:graphicFrameLocks noChangeAspect="1"/>
          </p:cNvGraphicFramePr>
          <p:nvPr/>
        </p:nvGraphicFramePr>
        <p:xfrm>
          <a:off x="2203450" y="0"/>
          <a:ext cx="6940550" cy="3314700"/>
        </p:xfrm>
        <a:graphic>
          <a:graphicData uri="http://schemas.openxmlformats.org/presentationml/2006/ole">
            <p:oleObj spid="_x0000_s38914" name="Image" r:id="rId3" imgW="6488889" imgH="3314286" progId="">
              <p:embed/>
            </p:oleObj>
          </a:graphicData>
        </a:graphic>
      </p:graphicFrame>
      <p:sp>
        <p:nvSpPr>
          <p:cNvPr id="6" name="Rectangle 19"/>
          <p:cNvSpPr>
            <a:spLocks noChangeArrowheads="1"/>
          </p:cNvSpPr>
          <p:nvPr/>
        </p:nvSpPr>
        <p:spPr bwMode="gray">
          <a:xfrm>
            <a:off x="2205038" y="3124200"/>
            <a:ext cx="6938962" cy="6477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gray">
          <a:xfrm>
            <a:off x="0" y="3124200"/>
            <a:ext cx="9144000" cy="152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3124200"/>
            <a:ext cx="6781800" cy="609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286000" y="3794125"/>
            <a:ext cx="6781800" cy="5334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553200"/>
            <a:ext cx="2133600" cy="168275"/>
          </a:xfr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553200"/>
            <a:ext cx="2895600" cy="168275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553200"/>
            <a:ext cx="2133600" cy="168275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defRPr>
            </a:lvl1pPr>
          </a:lstStyle>
          <a:p>
            <a:pPr>
              <a:defRPr/>
            </a:pPr>
            <a:fld id="{07C95F16-507D-4291-B323-8C56471CD5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39625-467E-4AA0-A2F7-0E16E49A9B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731838"/>
            <a:ext cx="2057400" cy="5516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1838"/>
            <a:ext cx="6019800" cy="5516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F11B08-634A-4FA5-B600-5449AAC376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1838"/>
            <a:ext cx="80010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8229600" cy="4876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619CC-B90A-47CC-87D0-7C31363864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www.itracksolution.com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ADAE9-F430-4305-ABC5-0CA2C2272A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0263C-041D-45BD-9D30-99A40D6EC1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BB5D1-E3BB-4E3E-BA9F-E9611E02A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69FA1-D8F6-45B7-B4AD-BEB2E2D16D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2C872-A570-4F2E-B232-48AF28A902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38DD04-CB28-4152-BA67-8F4704357A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E2573-243F-4DD2-B301-5783CB9331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19800" y="6416675"/>
            <a:ext cx="2895600" cy="3206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8ECC7-849C-4E9D-A1BC-8B930AD096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6"/>
          <p:cNvSpPr>
            <a:spLocks noChangeArrowheads="1"/>
          </p:cNvSpPr>
          <p:nvPr/>
        </p:nvSpPr>
        <p:spPr bwMode="gray">
          <a:xfrm>
            <a:off x="7077075" y="0"/>
            <a:ext cx="2066925" cy="838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grpSp>
        <p:nvGrpSpPr>
          <p:cNvPr id="3075" name="Group 17"/>
          <p:cNvGrpSpPr>
            <a:grpSpLocks/>
          </p:cNvGrpSpPr>
          <p:nvPr/>
        </p:nvGrpSpPr>
        <p:grpSpPr bwMode="auto">
          <a:xfrm>
            <a:off x="0" y="685800"/>
            <a:ext cx="9144000" cy="609600"/>
            <a:chOff x="0" y="432"/>
            <a:chExt cx="5760" cy="384"/>
          </a:xfrm>
        </p:grpSpPr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0" y="432"/>
              <a:ext cx="5760" cy="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362" y="432"/>
              <a:ext cx="5398" cy="38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pic>
        <p:nvPicPr>
          <p:cNvPr id="3076" name="Picture 2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69913" y="0"/>
            <a:ext cx="651192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61125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1" dirty="0" smtClean="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www.itracksolution.com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325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</a:defRPr>
            </a:lvl1pPr>
          </a:lstStyle>
          <a:p>
            <a:pPr>
              <a:defRPr/>
            </a:pPr>
            <a:fld id="{DE08BB6C-BEA1-4358-B234-B4CFFAEA20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8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731838"/>
            <a:ext cx="80010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/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838200"/>
            <a:ext cx="6400800" cy="1143000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BikeTracking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 System</a:t>
            </a: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gray">
          <a:xfrm>
            <a:off x="2057400" y="3962400"/>
            <a:ext cx="70866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2800" b="1" kern="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ea typeface="+mj-ea"/>
                <a:cs typeface="+mj-cs"/>
              </a:rPr>
              <a:t>Innovative </a:t>
            </a:r>
            <a:r>
              <a:rPr lang="en-US" sz="2800" b="1" kern="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ea typeface="+mj-ea"/>
                <a:cs typeface="+mj-cs"/>
              </a:rPr>
              <a:t>Embedded</a:t>
            </a:r>
            <a:r>
              <a:rPr lang="en-US" sz="2800" b="1" kern="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ea typeface="+mj-ea"/>
                <a:cs typeface="+mj-cs"/>
              </a:rPr>
              <a:t> Systems Pvt. Ltd.       </a:t>
            </a:r>
          </a:p>
          <a:p>
            <a:pPr algn="r">
              <a:defRPr/>
            </a:pPr>
            <a:r>
              <a:rPr lang="en-US" sz="1600" b="1" i="1" dirty="0">
                <a:solidFill>
                  <a:srgbClr val="0000B0"/>
                </a:solidFill>
                <a:latin typeface="Arial" charset="0"/>
              </a:rPr>
              <a:t>(An ISO 9001:2000 company)</a:t>
            </a:r>
            <a:endParaRPr lang="en-US" sz="1600" i="1" dirty="0">
              <a:latin typeface="Arial" charset="0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2133600" y="4959350"/>
            <a:ext cx="6705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i="1" dirty="0"/>
              <a:t>Regd. Office: </a:t>
            </a:r>
            <a:r>
              <a:rPr lang="en-US" b="1" i="1" dirty="0" smtClean="0"/>
              <a:t>148-B </a:t>
            </a:r>
            <a:r>
              <a:rPr lang="en-US" b="1" i="1" dirty="0" err="1" smtClean="0"/>
              <a:t>Lakhanpur</a:t>
            </a:r>
            <a:r>
              <a:rPr lang="en-US" b="1" i="1" dirty="0" smtClean="0"/>
              <a:t> ,</a:t>
            </a:r>
            <a:r>
              <a:rPr lang="en-US" b="1" i="1" dirty="0" err="1" smtClean="0"/>
              <a:t>Awadhpuri</a:t>
            </a:r>
            <a:r>
              <a:rPr lang="en-US" b="1" i="1" dirty="0" smtClean="0"/>
              <a:t> kanpur-208024</a:t>
            </a:r>
            <a:endParaRPr lang="en-US" b="1" i="1" dirty="0"/>
          </a:p>
          <a:p>
            <a:r>
              <a:rPr lang="en-US" b="1" i="1" dirty="0"/>
              <a:t>Admin Office: S4, SIIC, I.I.T. Kanpur</a:t>
            </a:r>
          </a:p>
          <a:p>
            <a:r>
              <a:rPr lang="en-US" b="1" i="1" dirty="0" smtClean="0"/>
              <a:t>www.iembsys.co.in  </a:t>
            </a:r>
            <a:r>
              <a:rPr lang="en-US" b="1" i="1" dirty="0"/>
              <a:t>Email: </a:t>
            </a:r>
            <a:r>
              <a:rPr lang="en-US" b="1" i="1" dirty="0" smtClean="0"/>
              <a:t>sales@iembsys.co.in</a:t>
            </a:r>
            <a:endParaRPr lang="en-US" b="1" i="1" dirty="0"/>
          </a:p>
          <a:p>
            <a:r>
              <a:rPr lang="en-US" b="1" i="1" dirty="0"/>
              <a:t>Tel. </a:t>
            </a:r>
            <a:r>
              <a:rPr lang="en-US" b="1" i="1" dirty="0" smtClean="0"/>
              <a:t>09935551952</a:t>
            </a:r>
            <a:endParaRPr lang="en-US" b="1" i="1" dirty="0"/>
          </a:p>
        </p:txBody>
      </p:sp>
      <p:pic>
        <p:nvPicPr>
          <p:cNvPr id="14341" name="Picture 7" descr="http://upload.wikimedia.org/wikipedia/commons/1/13/DTC_Low_Floor_Bus.jpg"/>
          <p:cNvPicPr>
            <a:picLocks noChangeAspect="1" noChangeArrowheads="1"/>
          </p:cNvPicPr>
          <p:nvPr/>
        </p:nvPicPr>
        <p:blipFill>
          <a:blip r:embed="rId3" cstate="print"/>
          <a:srcRect l="17308"/>
          <a:stretch>
            <a:fillRect/>
          </a:stretch>
        </p:blipFill>
        <p:spPr bwMode="auto">
          <a:xfrm>
            <a:off x="0" y="0"/>
            <a:ext cx="2209800" cy="200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5" descr="http://www.bestundertaking.com/TATA-Low-Floor-Bus.jpg"/>
          <p:cNvPicPr>
            <a:picLocks noChangeAspect="1" noChangeArrowheads="1"/>
          </p:cNvPicPr>
          <p:nvPr/>
        </p:nvPicPr>
        <p:blipFill>
          <a:blip r:embed="rId4" cstate="print"/>
          <a:srcRect t="18036"/>
          <a:stretch>
            <a:fillRect/>
          </a:stretch>
        </p:blipFill>
        <p:spPr bwMode="auto">
          <a:xfrm>
            <a:off x="0" y="1828800"/>
            <a:ext cx="2209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TextBox 11"/>
          <p:cNvSpPr txBox="1">
            <a:spLocks noChangeArrowheads="1"/>
          </p:cNvSpPr>
          <p:nvPr/>
        </p:nvSpPr>
        <p:spPr bwMode="auto">
          <a:xfrm>
            <a:off x="2286000" y="3276600"/>
            <a:ext cx="32178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Complete Solution provided by</a:t>
            </a:r>
          </a:p>
        </p:txBody>
      </p:sp>
      <p:pic>
        <p:nvPicPr>
          <p:cNvPr id="14344" name="Picture 6" descr="iespl_logo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583"/>
          <a:stretch>
            <a:fillRect/>
          </a:stretch>
        </p:blipFill>
        <p:spPr bwMode="auto">
          <a:xfrm>
            <a:off x="762000" y="3429000"/>
            <a:ext cx="8382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304800" y="4191000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000" b="1" i="1" dirty="0">
                <a:solidFill>
                  <a:srgbClr val="FF6600"/>
                </a:solidFill>
              </a:rPr>
              <a:t>Embedding Intelligence </a:t>
            </a:r>
          </a:p>
          <a:p>
            <a:pPr algn="ctr" eaLnBrk="0" hangingPunct="0"/>
            <a:r>
              <a:rPr lang="en-US" sz="1000" b="1" i="1" dirty="0">
                <a:solidFill>
                  <a:srgbClr val="FF6600"/>
                </a:solidFill>
              </a:rPr>
              <a:t>Everywhere</a:t>
            </a:r>
            <a:endParaRPr lang="en-US" sz="1000" b="1" dirty="0"/>
          </a:p>
        </p:txBody>
      </p:sp>
      <p:pic>
        <p:nvPicPr>
          <p:cNvPr id="69634" name="Picture 2" descr="2012 Honda CBR1000RR Meter Prototyp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09800" y="0"/>
            <a:ext cx="6934200" cy="3114676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228600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Bike Tracking System</a:t>
            </a:r>
            <a:endParaRPr lang="en-I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9636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09800" y="0"/>
            <a:ext cx="6934200" cy="31242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286000" y="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itchFamily="34" charset="0"/>
              </a:rPr>
              <a:t>Bike </a:t>
            </a:r>
            <a:r>
              <a:rPr lang="en-US" sz="3600" dirty="0" smtClean="0">
                <a:solidFill>
                  <a:srgbClr val="FF0000"/>
                </a:solidFill>
                <a:latin typeface="Arial Black" pitchFamily="34" charset="0"/>
              </a:rPr>
              <a:t>Tracking</a:t>
            </a:r>
            <a:r>
              <a:rPr lang="en-US" sz="3600" dirty="0" smtClean="0">
                <a:latin typeface="Arial Black" pitchFamily="34" charset="0"/>
              </a:rPr>
              <a:t> </a:t>
            </a: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Arial Black" pitchFamily="34" charset="0"/>
              </a:rPr>
              <a:t>S</a:t>
            </a:r>
            <a:r>
              <a:rPr lang="en-US" sz="3600" dirty="0" smtClean="0">
                <a:latin typeface="Arial Black" pitchFamily="34" charset="0"/>
              </a:rPr>
              <a:t>ystem</a:t>
            </a:r>
            <a:endParaRPr lang="en-IN" sz="3600" dirty="0">
              <a:latin typeface="Arial Black" pitchFamily="34" charset="0"/>
            </a:endParaRPr>
          </a:p>
        </p:txBody>
      </p:sp>
      <p:pic>
        <p:nvPicPr>
          <p:cNvPr id="69638" name="Picture 6" descr="http://www.motorbeam.com/wp-content/uploads/2012-Suzuki-Inazuma-250-rear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2209800" cy="1752600"/>
          </a:xfrm>
          <a:prstGeom prst="rect">
            <a:avLst/>
          </a:prstGeom>
          <a:noFill/>
        </p:spPr>
      </p:pic>
      <p:pic>
        <p:nvPicPr>
          <p:cNvPr id="69640" name="Picture 8" descr="http://1.bp.blogspot.com/_rqqtSGINUiY/TPuYh5gparI/AAAAAAAAAJ0/KDMnozZyJCI/s1600/yahma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1752600"/>
            <a:ext cx="22098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Last Position Report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20486" name="Picture 6" descr="C:\Documents and Settings\Ratna\My Documents\My Pictures\Google Talk Received Images\last_position_repor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8056756" cy="3886200"/>
          </a:xfrm>
          <a:prstGeom prst="rect">
            <a:avLst/>
          </a:prstGeom>
          <a:noFill/>
        </p:spPr>
      </p:pic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752600"/>
            <a:ext cx="8077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Track Report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077200" cy="473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8610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Live Tracking</a:t>
            </a:r>
            <a:endParaRPr lang="en-US" sz="28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7239000" cy="364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752600"/>
            <a:ext cx="7239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Speed Report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828800"/>
            <a:ext cx="7833122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828800"/>
            <a:ext cx="7848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Distance Report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00200"/>
            <a:ext cx="6858000" cy="464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3716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Monthly Distance Report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7010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Summary Report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8090144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Engine Run hr Report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23959" r="16471" b="25000"/>
          <a:stretch>
            <a:fillRect/>
          </a:stretch>
        </p:blipFill>
        <p:spPr bwMode="auto">
          <a:xfrm>
            <a:off x="1219200" y="1981200"/>
            <a:ext cx="6934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Halt Report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714825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Travel Report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752600"/>
            <a:ext cx="7404597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Our Strength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www.itracksolution.com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137160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State of the art Indigenous technology foe both hardware and software.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Strong technical team consists for many alumnus of IIT.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24x7 support because of in-house technology and dedicated call centre.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Being a indigenous manufacturer customization is easily possible as  per client requirement 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High quality control product assurance.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ISO Certified company since 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CE certified product.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Dedicated office in Dhanbad for client support.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Proven product for last 5 years across India.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Tie-up with premier technical institute of India (IIT Kanpur).</a:t>
            </a:r>
          </a:p>
          <a:p>
            <a:pPr>
              <a:buFont typeface="Arial" pitchFamily="34" charset="0"/>
              <a:buChar char="•"/>
            </a:pPr>
            <a:endParaRPr lang="en-US" b="1" dirty="0" smtClean="0"/>
          </a:p>
        </p:txBody>
      </p:sp>
      <p:pic>
        <p:nvPicPr>
          <p:cNvPr id="6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Performance Report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76400"/>
            <a:ext cx="7086600" cy="4091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Battery Voltage Report</a:t>
            </a:r>
            <a:endParaRPr lang="en-US" sz="2800" dirty="0"/>
          </a:p>
        </p:txBody>
      </p:sp>
      <p:pic>
        <p:nvPicPr>
          <p:cNvPr id="5" name="Picture 4" descr="C:\Documents and Settings\Rizwan\Desktop\mother_dairy\battery_report.png"/>
          <p:cNvPicPr/>
          <p:nvPr/>
        </p:nvPicPr>
        <p:blipFill>
          <a:blip r:embed="rId2" cstate="print"/>
          <a:srcRect l="18750" t="9804" b="5882"/>
          <a:stretch>
            <a:fillRect/>
          </a:stretch>
        </p:blipFill>
        <p:spPr bwMode="auto">
          <a:xfrm>
            <a:off x="1371600" y="2362200"/>
            <a:ext cx="5943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3"/>
          <p:cNvSpPr>
            <a:spLocks noGrp="1"/>
          </p:cNvSpPr>
          <p:nvPr>
            <p:ph type="dt" sz="quarter" idx="10"/>
          </p:nvPr>
        </p:nvSpPr>
        <p:spPr>
          <a:xfrm>
            <a:off x="609600" y="6461125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 Report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www.itracksolution.com</a:t>
            </a:r>
            <a:endParaRPr lang="en-US"/>
          </a:p>
        </p:txBody>
      </p:sp>
      <p:pic>
        <p:nvPicPr>
          <p:cNvPr id="40962" name="Picture 2" descr="C:\Documents and Settings\Rizwan\Desktop\trip_repor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13112"/>
            <a:ext cx="8229600" cy="3993776"/>
          </a:xfrm>
          <a:prstGeom prst="rect">
            <a:avLst/>
          </a:prstGeom>
          <a:noFill/>
        </p:spPr>
      </p:pic>
      <p:pic>
        <p:nvPicPr>
          <p:cNvPr id="5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WordArt 5"/>
          <p:cNvSpPr>
            <a:spLocks noChangeArrowheads="1" noChangeShapeType="1" noTextEdit="1"/>
          </p:cNvSpPr>
          <p:nvPr/>
        </p:nvSpPr>
        <p:spPr bwMode="gray">
          <a:xfrm>
            <a:off x="2643188" y="3167063"/>
            <a:ext cx="4343400" cy="533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2"/>
                    </a:gs>
                    <a:gs pos="100000">
                      <a:schemeClr val="hlink"/>
                    </a:gs>
                  </a:gsLst>
                  <a:lin ang="0" scaled="1"/>
                </a:gradFill>
                <a:effectLst>
                  <a:outerShdw dist="63500" dir="2212194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 !</a:t>
            </a:r>
          </a:p>
        </p:txBody>
      </p:sp>
      <p:sp>
        <p:nvSpPr>
          <p:cNvPr id="22531" name="Rectangle 9"/>
          <p:cNvSpPr>
            <a:spLocks noChangeArrowheads="1"/>
          </p:cNvSpPr>
          <p:nvPr/>
        </p:nvSpPr>
        <p:spPr bwMode="auto">
          <a:xfrm>
            <a:off x="1828800" y="4207133"/>
            <a:ext cx="7315200" cy="29238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7200" algn="r" eaLnBrk="0" hangingPunct="0"/>
            <a:r>
              <a:rPr lang="en-US" sz="2400" b="1" dirty="0">
                <a:solidFill>
                  <a:srgbClr val="00206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Innovative</a:t>
            </a:r>
            <a:r>
              <a:rPr lang="en-US" sz="2400" b="1" dirty="0">
                <a:solidFill>
                  <a:srgbClr val="0000B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Embedded</a:t>
            </a:r>
            <a:r>
              <a:rPr lang="en-US" sz="2400" b="1" dirty="0">
                <a:solidFill>
                  <a:srgbClr val="FF660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Systems Pvt. Ltd.    </a:t>
            </a:r>
            <a:r>
              <a:rPr lang="en-US" sz="1400" b="1" i="1" dirty="0">
                <a:solidFill>
                  <a:srgbClr val="00206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(An ISO 9001:2000 company)</a:t>
            </a:r>
            <a:r>
              <a:rPr lang="en-US" sz="1600" b="1" dirty="0">
                <a:solidFill>
                  <a:srgbClr val="002060"/>
                </a:solidFill>
                <a:latin typeface="Georgia" pitchFamily="18" charset="0"/>
                <a:ea typeface="Times New Roman" pitchFamily="18" charset="0"/>
                <a:cs typeface="Arial" pitchFamily="34" charset="0"/>
              </a:rPr>
              <a:t>    </a:t>
            </a:r>
          </a:p>
          <a:p>
            <a:pPr indent="457200" eaLnBrk="0" hangingPunct="0"/>
            <a:r>
              <a:rPr lang="fr-FR" sz="1600" b="1" dirty="0">
                <a:ea typeface="Times New Roman" pitchFamily="18" charset="0"/>
                <a:cs typeface="Arial" pitchFamily="34" charset="0"/>
              </a:rPr>
              <a:t>	</a:t>
            </a:r>
            <a:r>
              <a:rPr lang="fr-FR" sz="1600" b="1" dirty="0" smtClean="0">
                <a:ea typeface="Times New Roman" pitchFamily="18" charset="0"/>
                <a:cs typeface="Arial" pitchFamily="34" charset="0"/>
              </a:rPr>
              <a:t>www.iembsys.co.in </a:t>
            </a:r>
            <a:r>
              <a:rPr lang="fr-FR" sz="1600" b="1" dirty="0">
                <a:ea typeface="Times New Roman" pitchFamily="18" charset="0"/>
                <a:cs typeface="Arial" pitchFamily="34" charset="0"/>
              </a:rPr>
              <a:t>, Email: </a:t>
            </a:r>
            <a:r>
              <a:rPr lang="fr-FR" sz="1600" b="1" dirty="0" smtClean="0">
                <a:ea typeface="Times New Roman" pitchFamily="18" charset="0"/>
                <a:cs typeface="Arial" pitchFamily="34" charset="0"/>
              </a:rPr>
              <a:t>sales@iembsys.co.in</a:t>
            </a:r>
            <a:endParaRPr lang="fr-FR" sz="1600" b="1" dirty="0">
              <a:ea typeface="Times New Roman" pitchFamily="18" charset="0"/>
              <a:cs typeface="Arial" pitchFamily="34" charset="0"/>
            </a:endParaRPr>
          </a:p>
          <a:p>
            <a:pPr indent="457200" eaLnBrk="0" hangingPunct="0"/>
            <a:r>
              <a:rPr lang="fr-FR" sz="1600" b="1" dirty="0">
                <a:ea typeface="Times New Roman" pitchFamily="18" charset="0"/>
                <a:cs typeface="Arial" pitchFamily="34" charset="0"/>
              </a:rPr>
              <a:t>	Tel. </a:t>
            </a:r>
            <a:r>
              <a:rPr lang="fr-FR" sz="1600" b="1" dirty="0" smtClean="0">
                <a:ea typeface="Times New Roman" pitchFamily="18" charset="0"/>
                <a:cs typeface="Arial" pitchFamily="34" charset="0"/>
              </a:rPr>
              <a:t>9935551952</a:t>
            </a:r>
            <a:endParaRPr lang="fr-FR" sz="1600" b="1" dirty="0">
              <a:ea typeface="Times New Roman" pitchFamily="18" charset="0"/>
              <a:cs typeface="Arial" pitchFamily="34" charset="0"/>
            </a:endParaRPr>
          </a:p>
          <a:p>
            <a:pPr indent="457200" eaLnBrk="0" hangingPunct="0"/>
            <a:endParaRPr lang="en-US" sz="1200" b="1" dirty="0">
              <a:ea typeface="Times New Roman" pitchFamily="18" charset="0"/>
              <a:cs typeface="Arial" pitchFamily="34" charset="0"/>
            </a:endParaRPr>
          </a:p>
          <a:p>
            <a:pPr lvl="1" indent="457200" eaLnBrk="0" hangingPunct="0"/>
            <a:r>
              <a:rPr lang="en-US" sz="1400" b="1" u="sng" dirty="0">
                <a:ea typeface="Times New Roman" pitchFamily="18" charset="0"/>
                <a:cs typeface="Arial" pitchFamily="34" charset="0"/>
              </a:rPr>
              <a:t>Regd. Office</a:t>
            </a:r>
            <a:r>
              <a:rPr lang="en-US" sz="1400" b="1" dirty="0">
                <a:ea typeface="Times New Roman" pitchFamily="18" charset="0"/>
                <a:cs typeface="Arial" pitchFamily="34" charset="0"/>
              </a:rPr>
              <a:t>: </a:t>
            </a:r>
            <a:r>
              <a:rPr lang="en-US" sz="1200" b="1" i="1" dirty="0" smtClean="0"/>
              <a:t>148-B </a:t>
            </a:r>
            <a:r>
              <a:rPr lang="en-US" sz="1200" b="1" i="1" dirty="0" err="1" smtClean="0"/>
              <a:t>Lakhanpur</a:t>
            </a:r>
            <a:r>
              <a:rPr lang="en-US" sz="1200" b="1" i="1" dirty="0" smtClean="0"/>
              <a:t> ,</a:t>
            </a:r>
            <a:r>
              <a:rPr lang="en-US" sz="1200" b="1" i="1" dirty="0" err="1" smtClean="0"/>
              <a:t>Awadhpuri</a:t>
            </a:r>
            <a:r>
              <a:rPr lang="en-US" sz="1200" b="1" i="1" dirty="0" smtClean="0"/>
              <a:t> kanpur-208024</a:t>
            </a:r>
            <a:endParaRPr lang="en-US" sz="1200" b="1" i="1" dirty="0">
              <a:ea typeface="Times New Roman" pitchFamily="18" charset="0"/>
              <a:cs typeface="Arial" pitchFamily="34" charset="0"/>
            </a:endParaRPr>
          </a:p>
          <a:p>
            <a:pPr lvl="1" indent="457200" eaLnBrk="0" hangingPunct="0"/>
            <a:r>
              <a:rPr lang="en-US" sz="1400" b="1" u="sng" dirty="0">
                <a:ea typeface="Times New Roman" pitchFamily="18" charset="0"/>
                <a:cs typeface="Arial" pitchFamily="34" charset="0"/>
              </a:rPr>
              <a:t>Admin Office</a:t>
            </a:r>
            <a:r>
              <a:rPr lang="en-US" sz="1400" b="1" dirty="0">
                <a:ea typeface="Times New Roman" pitchFamily="18" charset="0"/>
                <a:cs typeface="Arial" pitchFamily="34" charset="0"/>
              </a:rPr>
              <a:t>: </a:t>
            </a:r>
            <a:r>
              <a:rPr lang="en-US" sz="1200" b="1" i="1" dirty="0">
                <a:ea typeface="Times New Roman" pitchFamily="18" charset="0"/>
                <a:cs typeface="Arial" pitchFamily="34" charset="0"/>
              </a:rPr>
              <a:t>S4, SIIC, I.I.T. Kanpur - 208016</a:t>
            </a:r>
          </a:p>
          <a:p>
            <a:pPr lvl="1" indent="457200" eaLnBrk="0" hangingPunct="0"/>
            <a:r>
              <a:rPr lang="en-US" sz="1400" b="1" u="sng" dirty="0">
                <a:ea typeface="Times New Roman" pitchFamily="18" charset="0"/>
                <a:cs typeface="Arial" pitchFamily="34" charset="0"/>
              </a:rPr>
              <a:t>Delhi Office</a:t>
            </a:r>
            <a:r>
              <a:rPr lang="en-US" sz="1400" b="1" dirty="0">
                <a:ea typeface="Times New Roman" pitchFamily="18" charset="0"/>
                <a:cs typeface="Arial" pitchFamily="34" charset="0"/>
              </a:rPr>
              <a:t>: </a:t>
            </a:r>
            <a:r>
              <a:rPr lang="en-US" sz="1200" b="1" i="1" dirty="0">
                <a:ea typeface="Times New Roman" pitchFamily="18" charset="0"/>
                <a:cs typeface="Arial" pitchFamily="34" charset="0"/>
              </a:rPr>
              <a:t>65, </a:t>
            </a:r>
            <a:r>
              <a:rPr lang="en-US" sz="1200" b="1" i="1" dirty="0" err="1">
                <a:ea typeface="Times New Roman" pitchFamily="18" charset="0"/>
                <a:cs typeface="Arial" pitchFamily="34" charset="0"/>
              </a:rPr>
              <a:t>Kalu</a:t>
            </a:r>
            <a:r>
              <a:rPr lang="en-US" sz="1200" b="1" i="1" dirty="0">
                <a:ea typeface="Times New Roman" pitchFamily="18" charset="0"/>
                <a:cs typeface="Arial" pitchFamily="34" charset="0"/>
              </a:rPr>
              <a:t> </a:t>
            </a:r>
            <a:r>
              <a:rPr lang="en-US" sz="1200" b="1" i="1" dirty="0" err="1">
                <a:ea typeface="Times New Roman" pitchFamily="18" charset="0"/>
                <a:cs typeface="Arial" pitchFamily="34" charset="0"/>
              </a:rPr>
              <a:t>Sarai</a:t>
            </a:r>
            <a:r>
              <a:rPr lang="en-US" sz="1200" b="1" i="1" dirty="0">
                <a:ea typeface="Times New Roman" pitchFamily="18" charset="0"/>
                <a:cs typeface="Arial" pitchFamily="34" charset="0"/>
              </a:rPr>
              <a:t>, </a:t>
            </a:r>
            <a:r>
              <a:rPr lang="en-US" sz="1200" b="1" i="1" dirty="0" err="1">
                <a:ea typeface="Times New Roman" pitchFamily="18" charset="0"/>
                <a:cs typeface="Arial" pitchFamily="34" charset="0"/>
              </a:rPr>
              <a:t>Sarvapriya</a:t>
            </a:r>
            <a:r>
              <a:rPr lang="en-US" sz="1200" b="1" i="1" dirty="0">
                <a:ea typeface="Times New Roman" pitchFamily="18" charset="0"/>
                <a:cs typeface="Arial" pitchFamily="34" charset="0"/>
              </a:rPr>
              <a:t> </a:t>
            </a:r>
            <a:r>
              <a:rPr lang="en-US" sz="1200" b="1" i="1" dirty="0" err="1">
                <a:ea typeface="Times New Roman" pitchFamily="18" charset="0"/>
                <a:cs typeface="Arial" pitchFamily="34" charset="0"/>
              </a:rPr>
              <a:t>Vihar</a:t>
            </a:r>
            <a:r>
              <a:rPr lang="en-US" sz="1200" b="1" i="1" dirty="0">
                <a:ea typeface="Times New Roman" pitchFamily="18" charset="0"/>
                <a:cs typeface="Arial" pitchFamily="34" charset="0"/>
              </a:rPr>
              <a:t>, New Delhi – 110016</a:t>
            </a:r>
          </a:p>
          <a:p>
            <a:pPr lvl="1" indent="457200" eaLnBrk="0" hangingPunct="0"/>
            <a:r>
              <a:rPr lang="en-US" sz="1400" b="1" u="sng" dirty="0">
                <a:ea typeface="Times New Roman" pitchFamily="18" charset="0"/>
                <a:cs typeface="Arial" pitchFamily="34" charset="0"/>
              </a:rPr>
              <a:t>Manufacturing</a:t>
            </a:r>
            <a:r>
              <a:rPr lang="en-US" sz="1400" b="1" dirty="0">
                <a:ea typeface="Times New Roman" pitchFamily="18" charset="0"/>
                <a:cs typeface="Arial" pitchFamily="34" charset="0"/>
              </a:rPr>
              <a:t>: </a:t>
            </a:r>
            <a:r>
              <a:rPr lang="en-US" sz="1200" b="1" i="1" dirty="0" err="1" smtClean="0">
                <a:ea typeface="Times New Roman" pitchFamily="18" charset="0"/>
                <a:cs typeface="Arial" pitchFamily="34" charset="0"/>
              </a:rPr>
              <a:t>Kh</a:t>
            </a:r>
            <a:r>
              <a:rPr lang="en-US" sz="1200" b="1" i="1" dirty="0">
                <a:ea typeface="Times New Roman" pitchFamily="18" charset="0"/>
                <a:cs typeface="Arial" pitchFamily="34" charset="0"/>
              </a:rPr>
              <a:t>. No. 1114-1118, </a:t>
            </a:r>
            <a:r>
              <a:rPr lang="en-US" sz="1200" b="1" i="1" dirty="0" err="1">
                <a:ea typeface="Times New Roman" pitchFamily="18" charset="0"/>
                <a:cs typeface="Arial" pitchFamily="34" charset="0"/>
              </a:rPr>
              <a:t>Salempur</a:t>
            </a:r>
            <a:r>
              <a:rPr lang="en-US" sz="1200" b="1" i="1" dirty="0">
                <a:ea typeface="Times New Roman" pitchFamily="18" charset="0"/>
                <a:cs typeface="Arial" pitchFamily="34" charset="0"/>
              </a:rPr>
              <a:t> Industrial Area, 	</a:t>
            </a:r>
            <a:r>
              <a:rPr lang="en-US" sz="1200" b="1" i="1" dirty="0" err="1">
                <a:ea typeface="Times New Roman" pitchFamily="18" charset="0"/>
                <a:cs typeface="Arial" pitchFamily="34" charset="0"/>
              </a:rPr>
              <a:t>Roorkee</a:t>
            </a:r>
            <a:r>
              <a:rPr lang="en-US" sz="1200" b="1" i="1" dirty="0">
                <a:ea typeface="Times New Roman" pitchFamily="18" charset="0"/>
                <a:cs typeface="Arial" pitchFamily="34" charset="0"/>
              </a:rPr>
              <a:t> - 247667</a:t>
            </a:r>
          </a:p>
          <a:p>
            <a:pPr indent="457200" eaLnBrk="0" hangingPunct="0"/>
            <a:endParaRPr lang="en-US" sz="1600" b="1" dirty="0">
              <a:ea typeface="Times New Roman" pitchFamily="18" charset="0"/>
              <a:cs typeface="Arial" pitchFamily="34" charset="0"/>
            </a:endParaRPr>
          </a:p>
          <a:p>
            <a:pPr indent="457200" eaLnBrk="0" hangingPunct="0"/>
            <a:endParaRPr lang="en-US" sz="1600" b="1" dirty="0">
              <a:ea typeface="Times New Roman" pitchFamily="18" charset="0"/>
              <a:cs typeface="Arial" pitchFamily="34" charset="0"/>
            </a:endParaRPr>
          </a:p>
          <a:p>
            <a:pPr indent="457200" eaLnBrk="0" hangingPunct="0"/>
            <a:endParaRPr lang="en-US" sz="1200" b="1" dirty="0"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22534" name="Picture 6" descr="iespl_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583"/>
          <a:stretch>
            <a:fillRect/>
          </a:stretch>
        </p:blipFill>
        <p:spPr bwMode="auto">
          <a:xfrm>
            <a:off x="457200" y="4343400"/>
            <a:ext cx="8382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152400" y="5029200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sz="1000" b="1" i="1" dirty="0">
                <a:solidFill>
                  <a:srgbClr val="FF6600"/>
                </a:solidFill>
              </a:rPr>
              <a:t>Embedding Intelligence </a:t>
            </a:r>
          </a:p>
          <a:p>
            <a:pPr algn="ctr" eaLnBrk="0" hangingPunct="0"/>
            <a:r>
              <a:rPr lang="en-US" sz="1000" b="1" i="1" dirty="0">
                <a:solidFill>
                  <a:srgbClr val="FF6600"/>
                </a:solidFill>
              </a:rPr>
              <a:t>Everywhere</a:t>
            </a:r>
            <a:endParaRPr lang="en-US" sz="1000" b="1" dirty="0"/>
          </a:p>
        </p:txBody>
      </p:sp>
      <p:pic>
        <p:nvPicPr>
          <p:cNvPr id="8" name="Picture 6" descr="http://www.motorbeam.com/wp-content/uploads/2012-Suzuki-Inazuma-250-re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209800" cy="1752600"/>
          </a:xfrm>
          <a:prstGeom prst="rect">
            <a:avLst/>
          </a:prstGeom>
          <a:noFill/>
        </p:spPr>
      </p:pic>
      <p:pic>
        <p:nvPicPr>
          <p:cNvPr id="9" name="Picture 8" descr="http://1.bp.blogspot.com/_rqqtSGINUiY/TPuYh5gparI/AAAAAAAAAJ0/KDMnozZyJCI/s1600/yah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52600"/>
            <a:ext cx="2209800" cy="1524000"/>
          </a:xfrm>
          <a:prstGeom prst="rect">
            <a:avLst/>
          </a:prstGeom>
          <a:noFill/>
        </p:spPr>
      </p:pic>
      <p:pic>
        <p:nvPicPr>
          <p:cNvPr id="12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0"/>
            <a:ext cx="6934200" cy="3124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Client Portfolio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sz="1800" dirty="0" err="1" smtClean="0">
                <a:solidFill>
                  <a:schemeClr val="tx1"/>
                </a:solidFill>
                <a:latin typeface="+mj-lt"/>
              </a:rPr>
              <a:t>Motherdairy</a:t>
            </a:r>
            <a:endParaRPr lang="en-US" sz="1800" dirty="0" smtClean="0">
              <a:solidFill>
                <a:schemeClr val="tx1"/>
              </a:solidFill>
              <a:latin typeface="+mj-lt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.</a:t>
            </a:r>
            <a:r>
              <a:rPr lang="en-US" dirty="0" smtClean="0"/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+mj-lt"/>
              </a:rPr>
              <a:t>Wockhardt</a:t>
            </a:r>
            <a:r>
              <a:rPr lang="en-US" sz="1800" dirty="0" smtClean="0">
                <a:latin typeface="+mj-lt"/>
              </a:rPr>
              <a:t> 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.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+mj-lt"/>
              </a:rPr>
              <a:t>Rohit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+mj-lt"/>
              </a:rPr>
              <a:t>Surficent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 Private Limited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www.itracksolution.com</a:t>
            </a:r>
            <a:endParaRPr lang="en-US"/>
          </a:p>
        </p:txBody>
      </p:sp>
      <p:pic>
        <p:nvPicPr>
          <p:cNvPr id="5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VTS Works?</a:t>
            </a:r>
          </a:p>
        </p:txBody>
      </p:sp>
      <p:pic>
        <p:nvPicPr>
          <p:cNvPr id="15363" name="Picture 4" descr="satellite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2130425"/>
            <a:ext cx="84455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109" name="AutoShape 5"/>
          <p:cNvSpPr>
            <a:spLocks noChangeArrowheads="1"/>
          </p:cNvSpPr>
          <p:nvPr/>
        </p:nvSpPr>
        <p:spPr bwMode="auto">
          <a:xfrm>
            <a:off x="3581400" y="1676400"/>
            <a:ext cx="1524000" cy="703263"/>
          </a:xfrm>
          <a:prstGeom prst="cloudCallout">
            <a:avLst>
              <a:gd name="adj1" fmla="val -54037"/>
              <a:gd name="adj2" fmla="val -24491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56693" tIns="28346" rIns="56693" bIns="28346"/>
          <a:lstStyle/>
          <a:p>
            <a:pPr algn="ctr">
              <a:defRPr/>
            </a:pPr>
            <a:r>
              <a:rPr lang="en-US" sz="1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GSM/GPRS</a:t>
            </a:r>
          </a:p>
          <a:p>
            <a:pPr algn="ctr">
              <a:defRPr/>
            </a:pPr>
            <a:r>
              <a:rPr lang="en-US" sz="11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Network</a:t>
            </a:r>
            <a:endParaRPr lang="en-US" dirty="0">
              <a:latin typeface="Arial" charset="0"/>
            </a:endParaRPr>
          </a:p>
        </p:txBody>
      </p:sp>
      <p:pic>
        <p:nvPicPr>
          <p:cNvPr id="15365" name="Picture 6" descr="compu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7600" y="1600200"/>
            <a:ext cx="8001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AutoShape 7"/>
          <p:cNvSpPr>
            <a:spLocks noChangeArrowheads="1"/>
          </p:cNvSpPr>
          <p:nvPr/>
        </p:nvSpPr>
        <p:spPr bwMode="auto">
          <a:xfrm>
            <a:off x="6518275" y="1485900"/>
            <a:ext cx="571500" cy="685800"/>
          </a:xfrm>
          <a:prstGeom prst="flowChartMagneticDisk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7" name="Line 8"/>
          <p:cNvSpPr>
            <a:spLocks noChangeShapeType="1"/>
          </p:cNvSpPr>
          <p:nvPr/>
        </p:nvSpPr>
        <p:spPr bwMode="auto">
          <a:xfrm>
            <a:off x="7124700" y="1828800"/>
            <a:ext cx="342900" cy="0"/>
          </a:xfrm>
          <a:prstGeom prst="line">
            <a:avLst/>
          </a:prstGeom>
          <a:noFill/>
          <a:ln w="25400">
            <a:solidFill>
              <a:srgbClr val="0000FF"/>
            </a:solidFill>
            <a:prstDash val="sysDot"/>
            <a:round/>
            <a:headEnd type="triangle" w="med" len="lg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175113" name="AutoShape 9"/>
          <p:cNvSpPr>
            <a:spLocks noChangeArrowheads="1"/>
          </p:cNvSpPr>
          <p:nvPr/>
        </p:nvSpPr>
        <p:spPr bwMode="auto">
          <a:xfrm>
            <a:off x="7391400" y="4114800"/>
            <a:ext cx="1454150" cy="703263"/>
          </a:xfrm>
          <a:prstGeom prst="cloudCallout">
            <a:avLst>
              <a:gd name="adj1" fmla="val -48037"/>
              <a:gd name="adj2" fmla="val 5306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56693" tIns="28346" rIns="56693" bIns="28346"/>
          <a:lstStyle/>
          <a:p>
            <a:pPr algn="ctr">
              <a:defRPr/>
            </a:pPr>
            <a:r>
              <a:rPr lang="en-US" sz="11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www</a:t>
            </a:r>
          </a:p>
          <a:p>
            <a:pPr algn="ctr">
              <a:defRPr/>
            </a:pPr>
            <a:r>
              <a:rPr lang="en-US" sz="1100" b="1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Internet</a:t>
            </a:r>
            <a:endParaRPr lang="en-US">
              <a:latin typeface="Arial" charset="0"/>
            </a:endParaRPr>
          </a:p>
        </p:txBody>
      </p:sp>
      <p:sp>
        <p:nvSpPr>
          <p:cNvPr id="15369" name="Line 10"/>
          <p:cNvSpPr>
            <a:spLocks noChangeShapeType="1"/>
          </p:cNvSpPr>
          <p:nvPr/>
        </p:nvSpPr>
        <p:spPr bwMode="auto">
          <a:xfrm flipH="1">
            <a:off x="7924800" y="2286000"/>
            <a:ext cx="0" cy="1828800"/>
          </a:xfrm>
          <a:prstGeom prst="line">
            <a:avLst/>
          </a:prstGeom>
          <a:noFill/>
          <a:ln w="25400" cap="rnd">
            <a:solidFill>
              <a:srgbClr val="FF00FF"/>
            </a:solidFill>
            <a:prstDash val="sysDot"/>
            <a:round/>
            <a:headEnd type="triangle" w="med" len="med"/>
            <a:tailEnd type="triangle" w="med" len="lg"/>
          </a:ln>
        </p:spPr>
        <p:txBody>
          <a:bodyPr/>
          <a:lstStyle/>
          <a:p>
            <a:endParaRPr lang="en-US"/>
          </a:p>
        </p:txBody>
      </p:sp>
      <p:pic>
        <p:nvPicPr>
          <p:cNvPr id="15370" name="Picture 11" descr="compu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5334000"/>
            <a:ext cx="11430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1" name="Line 12"/>
          <p:cNvSpPr>
            <a:spLocks noChangeShapeType="1"/>
          </p:cNvSpPr>
          <p:nvPr/>
        </p:nvSpPr>
        <p:spPr bwMode="auto">
          <a:xfrm flipH="1">
            <a:off x="6019800" y="4622800"/>
            <a:ext cx="1295400" cy="647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72" name="Text Box 15"/>
          <p:cNvSpPr txBox="1">
            <a:spLocks noChangeArrowheads="1"/>
          </p:cNvSpPr>
          <p:nvPr/>
        </p:nvSpPr>
        <p:spPr bwMode="auto">
          <a:xfrm rot="-3404672">
            <a:off x="2952563" y="3190082"/>
            <a:ext cx="627063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6693" tIns="28346" rIns="56693" bIns="28346"/>
          <a:lstStyle/>
          <a:p>
            <a:r>
              <a:rPr lang="en-US" sz="1200" b="1" dirty="0"/>
              <a:t>SMS</a:t>
            </a:r>
          </a:p>
          <a:p>
            <a:r>
              <a:rPr lang="en-US" sz="1200" b="1" dirty="0"/>
              <a:t>GPRS</a:t>
            </a:r>
          </a:p>
        </p:txBody>
      </p:sp>
      <p:sp>
        <p:nvSpPr>
          <p:cNvPr id="15374" name="Line 13"/>
          <p:cNvSpPr>
            <a:spLocks noChangeShapeType="1"/>
          </p:cNvSpPr>
          <p:nvPr/>
        </p:nvSpPr>
        <p:spPr bwMode="auto">
          <a:xfrm>
            <a:off x="1219200" y="2971800"/>
            <a:ext cx="762000" cy="990600"/>
          </a:xfrm>
          <a:prstGeom prst="line">
            <a:avLst/>
          </a:prstGeom>
          <a:noFill/>
          <a:ln w="25400">
            <a:solidFill>
              <a:srgbClr val="FF00FF"/>
            </a:solidFill>
            <a:prstDash val="lgDash"/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5375" name="Line 14"/>
          <p:cNvSpPr>
            <a:spLocks noChangeShapeType="1"/>
          </p:cNvSpPr>
          <p:nvPr/>
        </p:nvSpPr>
        <p:spPr bwMode="auto">
          <a:xfrm flipV="1">
            <a:off x="2743200" y="2286000"/>
            <a:ext cx="1295400" cy="198120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5376" name="Text Box 18"/>
          <p:cNvSpPr txBox="1">
            <a:spLocks noChangeArrowheads="1"/>
          </p:cNvSpPr>
          <p:nvPr/>
        </p:nvSpPr>
        <p:spPr bwMode="auto">
          <a:xfrm>
            <a:off x="533400" y="5410200"/>
            <a:ext cx="22006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Vehicle with </a:t>
            </a:r>
            <a:r>
              <a:rPr lang="en-US" sz="1400" b="1" dirty="0" err="1" smtClean="0"/>
              <a:t>iTrack</a:t>
            </a:r>
            <a:r>
              <a:rPr lang="en-US" sz="1400" b="1" dirty="0" smtClean="0"/>
              <a:t>-P 10</a:t>
            </a:r>
            <a:endParaRPr lang="en-US" b="1" dirty="0">
              <a:solidFill>
                <a:srgbClr val="FF0000"/>
              </a:solidFill>
              <a:latin typeface="Bauhaus 93" pitchFamily="82" charset="0"/>
            </a:endParaRPr>
          </a:p>
        </p:txBody>
      </p:sp>
      <p:sp>
        <p:nvSpPr>
          <p:cNvPr id="15377" name="Text Box 19"/>
          <p:cNvSpPr txBox="1">
            <a:spLocks noChangeArrowheads="1"/>
          </p:cNvSpPr>
          <p:nvPr/>
        </p:nvSpPr>
        <p:spPr bwMode="auto">
          <a:xfrm>
            <a:off x="457200" y="1371600"/>
            <a:ext cx="1147763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Global </a:t>
            </a:r>
          </a:p>
          <a:p>
            <a:r>
              <a:rPr lang="en-US" sz="1400" b="1"/>
              <a:t>Positioning</a:t>
            </a:r>
          </a:p>
          <a:p>
            <a:r>
              <a:rPr lang="en-US" sz="1400" b="1"/>
              <a:t>Satellite</a:t>
            </a:r>
          </a:p>
        </p:txBody>
      </p:sp>
      <p:sp>
        <p:nvSpPr>
          <p:cNvPr id="15378" name="Text Box 20"/>
          <p:cNvSpPr txBox="1">
            <a:spLocks noChangeArrowheads="1"/>
          </p:cNvSpPr>
          <p:nvPr/>
        </p:nvSpPr>
        <p:spPr bwMode="auto">
          <a:xfrm>
            <a:off x="6324600" y="2209800"/>
            <a:ext cx="9715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iTrack</a:t>
            </a:r>
          </a:p>
          <a:p>
            <a:pPr algn="ctr"/>
            <a:r>
              <a:rPr lang="en-US" sz="1400" b="1"/>
              <a:t>Database</a:t>
            </a:r>
          </a:p>
        </p:txBody>
      </p:sp>
      <p:sp>
        <p:nvSpPr>
          <p:cNvPr id="15379" name="Line 21"/>
          <p:cNvSpPr>
            <a:spLocks noChangeShapeType="1"/>
          </p:cNvSpPr>
          <p:nvPr/>
        </p:nvSpPr>
        <p:spPr bwMode="auto">
          <a:xfrm>
            <a:off x="5105400" y="1905000"/>
            <a:ext cx="13716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5380" name="Text Box 22"/>
          <p:cNvSpPr txBox="1">
            <a:spLocks noChangeArrowheads="1"/>
          </p:cNvSpPr>
          <p:nvPr/>
        </p:nvSpPr>
        <p:spPr bwMode="auto">
          <a:xfrm>
            <a:off x="8229600" y="1600200"/>
            <a:ext cx="73818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iTrack</a:t>
            </a:r>
          </a:p>
          <a:p>
            <a:pPr algn="ctr"/>
            <a:r>
              <a:rPr lang="en-US" sz="1400" b="1"/>
              <a:t>Server</a:t>
            </a:r>
          </a:p>
        </p:txBody>
      </p:sp>
      <p:pic>
        <p:nvPicPr>
          <p:cNvPr id="15381" name="Picture 23" descr="compu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5638800"/>
            <a:ext cx="11430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82" name="Line 24"/>
          <p:cNvSpPr>
            <a:spLocks noChangeShapeType="1"/>
          </p:cNvSpPr>
          <p:nvPr/>
        </p:nvSpPr>
        <p:spPr bwMode="auto">
          <a:xfrm flipH="1">
            <a:off x="7391400" y="4800600"/>
            <a:ext cx="304800" cy="774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383" name="Picture 25" descr="compu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3946525"/>
            <a:ext cx="11430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84" name="Line 26"/>
          <p:cNvSpPr>
            <a:spLocks noChangeShapeType="1"/>
          </p:cNvSpPr>
          <p:nvPr/>
        </p:nvSpPr>
        <p:spPr bwMode="auto">
          <a:xfrm flipH="1" flipV="1">
            <a:off x="6324600" y="4279900"/>
            <a:ext cx="838200" cy="1397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385" name="Text Box 27"/>
          <p:cNvSpPr txBox="1">
            <a:spLocks noChangeArrowheads="1"/>
          </p:cNvSpPr>
          <p:nvPr/>
        </p:nvSpPr>
        <p:spPr bwMode="auto">
          <a:xfrm>
            <a:off x="3586991" y="4724400"/>
            <a:ext cx="22843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/>
              <a:t>Internet Users</a:t>
            </a:r>
          </a:p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www.itracksolution.co.in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5538" name="Picture 2" descr="http://www.motorbeam.com/wp-content/uploads/2011_Suzuki_GW250_Indi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4648200"/>
            <a:ext cx="1042951" cy="838200"/>
          </a:xfrm>
          <a:prstGeom prst="rect">
            <a:avLst/>
          </a:prstGeom>
          <a:noFill/>
        </p:spPr>
      </p:pic>
      <p:pic>
        <p:nvPicPr>
          <p:cNvPr id="2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  <p:pic>
        <p:nvPicPr>
          <p:cNvPr id="40963" name="Picture 3" descr="H:\Broucher\Broucher_poseter_sticker\biketracker\box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276599">
            <a:off x="1685762" y="3731587"/>
            <a:ext cx="1514484" cy="1542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www.itracksolution.com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Key Features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16388" name="Picture 6" descr="iespl_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583"/>
          <a:stretch>
            <a:fillRect/>
          </a:stretch>
        </p:blipFill>
        <p:spPr bwMode="auto">
          <a:xfrm>
            <a:off x="8305800" y="6096000"/>
            <a:ext cx="83820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Box 47"/>
          <p:cNvSpPr txBox="1">
            <a:spLocks noChangeArrowheads="1"/>
          </p:cNvSpPr>
          <p:nvPr/>
        </p:nvSpPr>
        <p:spPr bwMode="auto">
          <a:xfrm>
            <a:off x="304800" y="1752600"/>
            <a:ext cx="8610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Know Current Location of the </a:t>
            </a:r>
            <a:r>
              <a:rPr lang="en-US" b="1" dirty="0" smtClean="0"/>
              <a:t>Bike </a:t>
            </a:r>
            <a:r>
              <a:rPr lang="en-US" b="1" dirty="0"/>
              <a:t>through web on </a:t>
            </a:r>
            <a:r>
              <a:rPr lang="en-US" b="1" dirty="0">
                <a:solidFill>
                  <a:srgbClr val="FF0000"/>
                </a:solidFill>
              </a:rPr>
              <a:t>computer</a:t>
            </a:r>
            <a:r>
              <a:rPr lang="en-US" b="1" dirty="0"/>
              <a:t> or </a:t>
            </a:r>
            <a:r>
              <a:rPr lang="en-US" b="1" dirty="0">
                <a:solidFill>
                  <a:srgbClr val="FF0000"/>
                </a:solidFill>
              </a:rPr>
              <a:t>mobile</a:t>
            </a:r>
          </a:p>
          <a:p>
            <a:pPr>
              <a:buFont typeface="Arial" pitchFamily="34" charset="0"/>
              <a:buChar char="•"/>
            </a:pPr>
            <a:r>
              <a:rPr lang="en-US" b="1" dirty="0"/>
              <a:t> Online halt report of the vehicle for used define interval</a:t>
            </a:r>
          </a:p>
          <a:p>
            <a:pPr>
              <a:buFont typeface="Arial" pitchFamily="34" charset="0"/>
              <a:buChar char="•"/>
            </a:pPr>
            <a:r>
              <a:rPr lang="en-US" b="1" dirty="0"/>
              <a:t> Accurate estimation of the distance travelled by the vehicle</a:t>
            </a:r>
            <a:r>
              <a:rPr lang="en-US" b="1" dirty="0" smtClean="0"/>
              <a:t>.</a:t>
            </a:r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b="1" dirty="0"/>
              <a:t>Online Speed report of the vehicle</a:t>
            </a:r>
          </a:p>
          <a:p>
            <a:pPr>
              <a:buFont typeface="Arial" pitchFamily="34" charset="0"/>
              <a:buChar char="•"/>
            </a:pPr>
            <a:r>
              <a:rPr lang="en-US" b="1" dirty="0"/>
              <a:t> Geo-fence and route creation facility to define the boundary or route of the </a:t>
            </a:r>
            <a:r>
              <a:rPr lang="en-US" b="1" dirty="0" smtClean="0"/>
              <a:t>  Bike.</a:t>
            </a:r>
            <a:endParaRPr lang="en-US" b="1" dirty="0"/>
          </a:p>
          <a:p>
            <a:pPr>
              <a:buFont typeface="Arial" pitchFamily="34" charset="0"/>
              <a:buChar char="•"/>
            </a:pPr>
            <a:r>
              <a:rPr lang="en-US" b="1" dirty="0"/>
              <a:t> Automatic ticket generation for client, so that client can track the location of their shipment.  </a:t>
            </a:r>
          </a:p>
          <a:p>
            <a:pPr>
              <a:buFont typeface="Arial" pitchFamily="34" charset="0"/>
              <a:buChar char="•"/>
            </a:pPr>
            <a:r>
              <a:rPr lang="en-US" b="1" dirty="0"/>
              <a:t> Generate </a:t>
            </a:r>
            <a:r>
              <a:rPr lang="en-US" b="1" dirty="0">
                <a:solidFill>
                  <a:srgbClr val="002060"/>
                </a:solidFill>
              </a:rPr>
              <a:t>online report in PDF, Excel format for any chosen interval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 Instant alert generation via GPRS/Email/SMS on over speeding, geo-fence     violation, route deviation etc.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 Switch of ignition through mobile or computer on vehicle theft.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 Inbuilt backup battery for information to owner on power disconnection</a:t>
            </a:r>
          </a:p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 Customization as per client requirement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www.itracksolution.com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1371600"/>
            <a:ext cx="84582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Quad-band GSM: Modules operates at 850/900/1800/1900 MHz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GPS Module supports 210 PRN channels and it has-165dBm tracking                    </a:t>
            </a:r>
          </a:p>
          <a:p>
            <a:r>
              <a:rPr lang="en-US" b="1" dirty="0" smtClean="0"/>
              <a:t>  sensitivity and supports NMEA and PMTK Protocol</a:t>
            </a:r>
          </a:p>
          <a:p>
            <a:pPr>
              <a:buFont typeface="Arial" pitchFamily="34" charset="0"/>
              <a:buChar char="•"/>
            </a:pPr>
            <a:r>
              <a:rPr lang="en-IN" b="1" dirty="0" smtClean="0"/>
              <a:t>IP65 Waterproof Dustproof </a:t>
            </a:r>
            <a:r>
              <a:rPr lang="en-US" b="1" dirty="0" smtClean="0"/>
              <a:t>enclosure with a compact design and size 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Hardware has slot to insert any </a:t>
            </a:r>
            <a:r>
              <a:rPr lang="en-US" b="1" dirty="0" err="1" smtClean="0"/>
              <a:t>sim</a:t>
            </a:r>
            <a:r>
              <a:rPr lang="en-US" b="1" dirty="0" smtClean="0"/>
              <a:t>-card with GPRS facility to transmit                </a:t>
            </a:r>
          </a:p>
          <a:p>
            <a:r>
              <a:rPr lang="en-US" b="1" dirty="0" smtClean="0"/>
              <a:t>  data  to designated server.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Hardware supports Serial communication (RS-232) Protocol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System has in-built battery support for minimum 24 hours with internal</a:t>
            </a:r>
          </a:p>
          <a:p>
            <a:r>
              <a:rPr lang="en-US" b="1" dirty="0" smtClean="0"/>
              <a:t>   rechargeable battery as well as external Battery support either 6V DC or       </a:t>
            </a:r>
          </a:p>
          <a:p>
            <a:r>
              <a:rPr lang="en-US" b="1" dirty="0" smtClean="0"/>
              <a:t>    18 V DC from vehicle battery</a:t>
            </a:r>
            <a:r>
              <a:rPr lang="en-US" dirty="0" smtClean="0"/>
              <a:t>.</a:t>
            </a:r>
            <a:endParaRPr lang="en-US" b="1" dirty="0" smtClean="0"/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 Data Storage: system works in off-line mode too for no network coverage       </a:t>
            </a:r>
          </a:p>
          <a:p>
            <a:r>
              <a:rPr lang="en-US" b="1" dirty="0" smtClean="0"/>
              <a:t>  areas  and provides all the data once the vehicle enters in the GPRS zone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System has facility to reset or upgrade system both locally and remotely    </a:t>
            </a:r>
          </a:p>
          <a:p>
            <a:r>
              <a:rPr lang="en-US" b="1" dirty="0" smtClean="0"/>
              <a:t>   by SMS Command.</a:t>
            </a:r>
          </a:p>
          <a:p>
            <a:endParaRPr lang="en-US" b="1" dirty="0" smtClean="0"/>
          </a:p>
          <a:p>
            <a:endParaRPr lang="en-US" dirty="0" smtClean="0"/>
          </a:p>
          <a:p>
            <a:r>
              <a:rPr lang="en-US" b="1" dirty="0" smtClean="0"/>
              <a:t>  </a:t>
            </a:r>
          </a:p>
          <a:p>
            <a:pPr>
              <a:buFont typeface="Arial" pitchFamily="34" charset="0"/>
              <a:buChar char="•"/>
            </a:pPr>
            <a:endParaRPr lang="en-US" b="1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b="1" dirty="0" smtClean="0"/>
          </a:p>
          <a:p>
            <a:r>
              <a:rPr lang="en-US" b="1" dirty="0" smtClean="0"/>
              <a:t>. </a:t>
            </a:r>
          </a:p>
        </p:txBody>
      </p:sp>
      <p:pic>
        <p:nvPicPr>
          <p:cNvPr id="5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Software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Real-time system for tracking of Bikes on map .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.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 Facility to generate SMS Alert &amp; email for concerned personnel/Official.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Map Replay facility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Facility of Geo-fencing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.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 Facility to create landmarks and routes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.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 Software has many of reporting features like distance report , Halt Report , Speed report , Live location , Travel Report  etc.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Reports can be collected in excel and </a:t>
            </a:r>
            <a:r>
              <a:rPr lang="en-US" sz="1800" dirty="0" err="1" smtClean="0">
                <a:solidFill>
                  <a:schemeClr val="tx1"/>
                </a:solidFill>
                <a:latin typeface="+mj-lt"/>
              </a:rPr>
              <a:t>pdf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 formats also.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.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 Software generates many alerts like geo-fence violation, speed alert,</a:t>
            </a:r>
          </a:p>
          <a:p>
            <a:pPr>
              <a:buNone/>
            </a:pP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   movement and halt alert on mobile as well as on web also.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www.itracksolution.com</a:t>
            </a:r>
            <a:endParaRPr lang="en-US"/>
          </a:p>
        </p:txBody>
      </p:sp>
      <p:pic>
        <p:nvPicPr>
          <p:cNvPr id="5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Track Bike Online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8610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24000"/>
            <a:ext cx="8686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www.itracksolution.co.in</a:t>
            </a:r>
            <a:endParaRPr lang="en-US" dirty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Track Bike Online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679724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0"/>
            <a:ext cx="8839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media.cmgdigital.com/shared/lt/lt_cache/thumbnail/960/img/photos/2013/11/14/0f/82/14_Grom_Me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0"/>
            <a:ext cx="43434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c021l">
  <a:themeElements>
    <a:clrScheme name="sample 3">
      <a:dk1>
        <a:srgbClr val="17347D"/>
      </a:dk1>
      <a:lt1>
        <a:srgbClr val="FFFFFF"/>
      </a:lt1>
      <a:dk2>
        <a:srgbClr val="3366CC"/>
      </a:dk2>
      <a:lt2>
        <a:srgbClr val="C0C0C0"/>
      </a:lt2>
      <a:accent1>
        <a:srgbClr val="77B7E7"/>
      </a:accent1>
      <a:accent2>
        <a:srgbClr val="61C13F"/>
      </a:accent2>
      <a:accent3>
        <a:srgbClr val="FFFFFF"/>
      </a:accent3>
      <a:accent4>
        <a:srgbClr val="122B6A"/>
      </a:accent4>
      <a:accent5>
        <a:srgbClr val="BDD8F1"/>
      </a:accent5>
      <a:accent6>
        <a:srgbClr val="57AF38"/>
      </a:accent6>
      <a:hlink>
        <a:srgbClr val="9999FF"/>
      </a:hlink>
      <a:folHlink>
        <a:srgbClr val="969696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1B525F"/>
        </a:dk1>
        <a:lt1>
          <a:srgbClr val="FFFFFF"/>
        </a:lt1>
        <a:dk2>
          <a:srgbClr val="339966"/>
        </a:dk2>
        <a:lt2>
          <a:srgbClr val="C0C0C0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3A91C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91961"/>
        </a:dk1>
        <a:lt1>
          <a:srgbClr val="FFFFFF"/>
        </a:lt1>
        <a:dk2>
          <a:srgbClr val="5D4CDC"/>
        </a:dk2>
        <a:lt2>
          <a:srgbClr val="C0C0C0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17347D"/>
        </a:dk1>
        <a:lt1>
          <a:srgbClr val="FFFFFF"/>
        </a:lt1>
        <a:dk2>
          <a:srgbClr val="3366CC"/>
        </a:dk2>
        <a:lt2>
          <a:srgbClr val="C0C0C0"/>
        </a:lt2>
        <a:accent1>
          <a:srgbClr val="77B7E7"/>
        </a:accent1>
        <a:accent2>
          <a:srgbClr val="61C13F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57AF38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cdb2004c021l</Template>
  <TotalTime>1236</TotalTime>
  <Words>652</Words>
  <Application>Microsoft Office PowerPoint</Application>
  <PresentationFormat>On-screen Show (4:3)</PresentationFormat>
  <Paragraphs>137</Paragraphs>
  <Slides>23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cdb2004c021l</vt:lpstr>
      <vt:lpstr>Image</vt:lpstr>
      <vt:lpstr>BikeTracking System</vt:lpstr>
      <vt:lpstr>Our Strength</vt:lpstr>
      <vt:lpstr>Client Portfolio</vt:lpstr>
      <vt:lpstr>How VTS Works?</vt:lpstr>
      <vt:lpstr>Key Features</vt:lpstr>
      <vt:lpstr>Hardware</vt:lpstr>
      <vt:lpstr>Software</vt:lpstr>
      <vt:lpstr>Track Bike Online</vt:lpstr>
      <vt:lpstr>Track Bike Online</vt:lpstr>
      <vt:lpstr>Last Position Report</vt:lpstr>
      <vt:lpstr>Track Report</vt:lpstr>
      <vt:lpstr>Live Tracking</vt:lpstr>
      <vt:lpstr>Speed Report</vt:lpstr>
      <vt:lpstr>Distance Report</vt:lpstr>
      <vt:lpstr>Monthly Distance Report</vt:lpstr>
      <vt:lpstr>Summary Report</vt:lpstr>
      <vt:lpstr>Engine Run hr Report</vt:lpstr>
      <vt:lpstr>Halt Report</vt:lpstr>
      <vt:lpstr>Travel Report</vt:lpstr>
      <vt:lpstr>Performance Report</vt:lpstr>
      <vt:lpstr>Battery Voltage Report</vt:lpstr>
      <vt:lpstr>Trip Report</vt:lpstr>
      <vt:lpstr>Slide 23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HP</dc:creator>
  <cp:lastModifiedBy>taseen</cp:lastModifiedBy>
  <cp:revision>136</cp:revision>
  <dcterms:created xsi:type="dcterms:W3CDTF">2009-11-14T05:15:32Z</dcterms:created>
  <dcterms:modified xsi:type="dcterms:W3CDTF">2014-02-24T13:33:25Z</dcterms:modified>
</cp:coreProperties>
</file>